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81" r:id="rId5"/>
    <p:sldMasterId id="2147483668" r:id="rId6"/>
    <p:sldMasterId id="2147483685" r:id="rId7"/>
  </p:sldMasterIdLst>
  <p:notesMasterIdLst>
    <p:notesMasterId r:id="rId53"/>
  </p:notesMasterIdLst>
  <p:handoutMasterIdLst>
    <p:handoutMasterId r:id="rId54"/>
  </p:handoutMasterIdLst>
  <p:sldIdLst>
    <p:sldId id="277" r:id="rId8"/>
    <p:sldId id="943" r:id="rId9"/>
    <p:sldId id="942" r:id="rId10"/>
    <p:sldId id="638" r:id="rId11"/>
    <p:sldId id="939" r:id="rId12"/>
    <p:sldId id="944" r:id="rId13"/>
    <p:sldId id="278" r:id="rId14"/>
    <p:sldId id="644" r:id="rId15"/>
    <p:sldId id="926" r:id="rId16"/>
    <p:sldId id="956" r:id="rId17"/>
    <p:sldId id="945" r:id="rId18"/>
    <p:sldId id="958" r:id="rId19"/>
    <p:sldId id="957" r:id="rId20"/>
    <p:sldId id="927" r:id="rId21"/>
    <p:sldId id="946" r:id="rId22"/>
    <p:sldId id="959" r:id="rId23"/>
    <p:sldId id="960" r:id="rId24"/>
    <p:sldId id="961" r:id="rId25"/>
    <p:sldId id="962" r:id="rId26"/>
    <p:sldId id="963" r:id="rId27"/>
    <p:sldId id="964" r:id="rId28"/>
    <p:sldId id="965" r:id="rId29"/>
    <p:sldId id="966" r:id="rId30"/>
    <p:sldId id="967" r:id="rId31"/>
    <p:sldId id="968" r:id="rId32"/>
    <p:sldId id="969" r:id="rId33"/>
    <p:sldId id="970" r:id="rId34"/>
    <p:sldId id="971" r:id="rId35"/>
    <p:sldId id="972" r:id="rId36"/>
    <p:sldId id="973" r:id="rId37"/>
    <p:sldId id="947" r:id="rId38"/>
    <p:sldId id="979" r:id="rId39"/>
    <p:sldId id="980" r:id="rId40"/>
    <p:sldId id="981" r:id="rId41"/>
    <p:sldId id="982" r:id="rId42"/>
    <p:sldId id="983" r:id="rId43"/>
    <p:sldId id="978" r:id="rId44"/>
    <p:sldId id="984" r:id="rId45"/>
    <p:sldId id="985" r:id="rId46"/>
    <p:sldId id="986" r:id="rId47"/>
    <p:sldId id="976" r:id="rId48"/>
    <p:sldId id="987" r:id="rId49"/>
    <p:sldId id="948" r:id="rId50"/>
    <p:sldId id="988" r:id="rId51"/>
    <p:sldId id="64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0" clrIdx="0"/>
  <p:cmAuthor id="2" name="MacDonald, Kerr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C15F6-02F9-4283-9E05-F54B2326710A}" v="1" dt="2022-07-19T11:33:00.850"/>
    <p1510:client id="{C0E1DCBE-3AEE-463A-A3C0-F8916EBD6DE4}" v="1" dt="2022-07-19T09:49:54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ckdill, Megan Ms. CIV OSD/DoDEA-Europe" userId="a469594b-21a2-49a6-b4d2-f66462dfea87" providerId="ADAL" clId="{4EC31C6D-CB9A-407F-BD8F-EA172F2C9D87}"/>
    <pc:docChg chg="delSld">
      <pc:chgData name="Stockdill, Megan Ms. CIV OSD/DoDEA-Europe" userId="a469594b-21a2-49a6-b4d2-f66462dfea87" providerId="ADAL" clId="{4EC31C6D-CB9A-407F-BD8F-EA172F2C9D87}" dt="2022-07-20T08:29:37.046" v="2" actId="2696"/>
      <pc:docMkLst>
        <pc:docMk/>
      </pc:docMkLst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058835477" sldId="265"/>
        </pc:sldMkLst>
      </pc:sldChg>
      <pc:sldChg chg="del">
        <pc:chgData name="Stockdill, Megan Ms. CIV OSD/DoDEA-Europe" userId="a469594b-21a2-49a6-b4d2-f66462dfea87" providerId="ADAL" clId="{4EC31C6D-CB9A-407F-BD8F-EA172F2C9D87}" dt="2022-07-20T08:29:08.412" v="0" actId="2696"/>
        <pc:sldMkLst>
          <pc:docMk/>
          <pc:sldMk cId="3388973805" sldId="276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756706481" sldId="283"/>
        </pc:sldMkLst>
      </pc:sldChg>
      <pc:sldChg chg="del">
        <pc:chgData name="Stockdill, Megan Ms. CIV OSD/DoDEA-Europe" userId="a469594b-21a2-49a6-b4d2-f66462dfea87" providerId="ADAL" clId="{4EC31C6D-CB9A-407F-BD8F-EA172F2C9D87}" dt="2022-07-20T08:29:10.985" v="1" actId="2696"/>
        <pc:sldMkLst>
          <pc:docMk/>
          <pc:sldMk cId="3158677520" sldId="288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901644712" sldId="949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685933498" sldId="950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285399758" sldId="951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932961339" sldId="952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580098270" sldId="953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135257159" sldId="954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625233484" sldId="955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493146807" sldId="974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493398468" sldId="975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127779040" sldId="977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382817590" sldId="989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705061192" sldId="990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612159671" sldId="991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072143268" sldId="992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854903121" sldId="1000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126688189" sldId="1004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383530064" sldId="1005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207505454" sldId="1006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874701577" sldId="1007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673704242" sldId="1008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354342491" sldId="1009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4006485427" sldId="1010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507730145" sldId="1012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027163174" sldId="1014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885660939" sldId="1015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439272358" sldId="1017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553822143" sldId="1018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189768190" sldId="1020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859362627" sldId="1022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4023910411" sldId="1024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12988401" sldId="1026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30525678" sldId="1028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268008513" sldId="1030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245022774" sldId="1032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617569910" sldId="1034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808018705" sldId="1036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564034649" sldId="1038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731792466" sldId="1040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4012564401" sldId="1042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935501316" sldId="1044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133704425" sldId="1046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842897951" sldId="1048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474720533" sldId="1050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752847851" sldId="1052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201603714" sldId="1054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4099153712" sldId="1056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837134525" sldId="1058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298250168" sldId="1060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516825932" sldId="1062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61765122" sldId="1064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2399867407" sldId="1066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576218564" sldId="1068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343899019" sldId="1070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072316877" sldId="1072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088877306" sldId="1074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414196260" sldId="1076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388301886" sldId="1077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1295683152" sldId="1078"/>
        </pc:sldMkLst>
      </pc:sldChg>
      <pc:sldChg chg="del">
        <pc:chgData name="Stockdill, Megan Ms. CIV OSD/DoDEA-Europe" userId="a469594b-21a2-49a6-b4d2-f66462dfea87" providerId="ADAL" clId="{4EC31C6D-CB9A-407F-BD8F-EA172F2C9D87}" dt="2022-07-20T08:29:37.046" v="2" actId="2696"/>
        <pc:sldMkLst>
          <pc:docMk/>
          <pc:sldMk cId="3555324843" sldId="1079"/>
        </pc:sldMkLst>
      </pc:sldChg>
    </pc:docChg>
  </pc:docChgLst>
  <pc:docChgLst>
    <pc:chgData name="Wolfe, Burton Mr. CIV OSD/DoDEA-Europe" userId="S::burton.wolfe@dodea.edu::f65bede1-9095-4cc3-aa18-3edd5df617f2" providerId="AD" clId="Web-{05FC15F6-02F9-4283-9E05-F54B2326710A}"/>
    <pc:docChg chg="addSld">
      <pc:chgData name="Wolfe, Burton Mr. CIV OSD/DoDEA-Europe" userId="S::burton.wolfe@dodea.edu::f65bede1-9095-4cc3-aa18-3edd5df617f2" providerId="AD" clId="Web-{05FC15F6-02F9-4283-9E05-F54B2326710A}" dt="2022-07-19T11:33:00.850" v="0"/>
      <pc:docMkLst>
        <pc:docMk/>
      </pc:docMkLst>
      <pc:sldChg chg="new">
        <pc:chgData name="Wolfe, Burton Mr. CIV OSD/DoDEA-Europe" userId="S::burton.wolfe@dodea.edu::f65bede1-9095-4cc3-aa18-3edd5df617f2" providerId="AD" clId="Web-{05FC15F6-02F9-4283-9E05-F54B2326710A}" dt="2022-07-19T11:33:00.850" v="0"/>
        <pc:sldMkLst>
          <pc:docMk/>
          <pc:sldMk cId="3555324843" sldId="1079"/>
        </pc:sldMkLst>
      </pc:sldChg>
    </pc:docChg>
  </pc:docChgLst>
  <pc:docChgLst>
    <pc:chgData name="Lebron, Melissa Ms. CIV OSD/DoDEA-Europe" userId="S::melissa.lebron@dodea.edu::e429627c-3640-4b17-8f28-8696ccefb863" providerId="AD" clId="Web-{C0E1DCBE-3AEE-463A-A3C0-F8916EBD6DE4}"/>
    <pc:docChg chg="modSld">
      <pc:chgData name="Lebron, Melissa Ms. CIV OSD/DoDEA-Europe" userId="S::melissa.lebron@dodea.edu::e429627c-3640-4b17-8f28-8696ccefb863" providerId="AD" clId="Web-{C0E1DCBE-3AEE-463A-A3C0-F8916EBD6DE4}" dt="2022-07-19T09:49:54.548" v="0" actId="1076"/>
      <pc:docMkLst>
        <pc:docMk/>
      </pc:docMkLst>
      <pc:sldChg chg="modSp">
        <pc:chgData name="Lebron, Melissa Ms. CIV OSD/DoDEA-Europe" userId="S::melissa.lebron@dodea.edu::e429627c-3640-4b17-8f28-8696ccefb863" providerId="AD" clId="Web-{C0E1DCBE-3AEE-463A-A3C0-F8916EBD6DE4}" dt="2022-07-19T09:49:54.548" v="0" actId="1076"/>
        <pc:sldMkLst>
          <pc:docMk/>
          <pc:sldMk cId="2007852011" sldId="948"/>
        </pc:sldMkLst>
        <pc:picChg chg="mod">
          <ac:chgData name="Lebron, Melissa Ms. CIV OSD/DoDEA-Europe" userId="S::melissa.lebron@dodea.edu::e429627c-3640-4b17-8f28-8696ccefb863" providerId="AD" clId="Web-{C0E1DCBE-3AEE-463A-A3C0-F8916EBD6DE4}" dt="2022-07-19T09:49:54.548" v="0" actId="1076"/>
          <ac:picMkLst>
            <pc:docMk/>
            <pc:sldMk cId="2007852011" sldId="948"/>
            <ac:picMk id="3" creationId="{1E093C0F-90B9-1FA1-761E-19EB34A878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19B10A-E129-CD4F-8666-30061BDAD9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BAB98-AC00-7949-8EA7-660377C5E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F3C49-0297-EE40-B2B5-69BBC91A554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C1B30-E4FB-7841-9C75-406DD58A84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E75E0-16AD-C243-8B04-119169E6A7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36061-0884-8145-B575-C77F2E6ED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43118-8646-424C-979F-71BA2A626AE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6459-9428-F749-9999-71A347FC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5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Facilitator notes: DoDEA is creating an automated process for activating Sponsor/Spouse accounts. Therefore, the second option will not apply to DoDEA families.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6459-9428-F749-9999-71A347FCFA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Facilitator notes: Complex =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6459-9428-F749-9999-71A347FCFA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Facilitator notes: Required fields in registration process are denoted with red asterisk.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6459-9428-F749-9999-71A347FCFA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4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6459-9428-F749-9999-71A347FCFA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0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6459-9428-F749-9999-71A347FCFA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2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6459-9428-F749-9999-71A347FCFA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5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3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EC5105-29A3-1D4A-9299-10DAD6D461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964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 i="0" baseline="0">
                <a:solidFill>
                  <a:srgbClr val="1D487C"/>
                </a:solidFill>
                <a:effectLst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3E99A0A-DB94-4949-A190-B3A3EFD1D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609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D48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985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460C-90C0-564B-A3C0-FA91D880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858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16B1-4E94-8446-AE0B-F1FDA8FF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3379421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39775" indent="-282575">
              <a:buClr>
                <a:schemeClr val="accent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46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85D6-6274-444A-A441-5FF9CD52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7EB6A-D52A-2240-803A-657F2B820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88720"/>
            <a:ext cx="5181600" cy="3871790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39775" indent="-282575">
              <a:buClr>
                <a:schemeClr val="accent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8D014-147F-B243-96B6-AD671AEA3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88720"/>
            <a:ext cx="5181600" cy="3871790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64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31CD-DBF2-9C4D-B9F5-4E384994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63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8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6FC836D-E339-4102-955B-B4F1A87E7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2744" y="169263"/>
            <a:ext cx="9946512" cy="559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90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BD03F-875B-1B4B-A839-1197C724C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flower, table&#10;&#10;Description automatically generated">
            <a:extLst>
              <a:ext uri="{FF2B5EF4-FFF2-40B4-BE49-F238E27FC236}">
                <a16:creationId xmlns:a16="http://schemas.microsoft.com/office/drawing/2014/main" id="{028CADEB-9C08-AD40-BC9C-29F9BED68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3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13119C3E-E2AF-4544-BB1B-A137E990D3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157" y="-3412425"/>
            <a:ext cx="12251157" cy="103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5C5FF0-7C99-2448-B0FB-8EA9955AF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" r="12"/>
          <a:stretch/>
        </p:blipFill>
        <p:spPr>
          <a:xfrm>
            <a:off x="0" y="5638800"/>
            <a:ext cx="1218895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8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4" r:id="rId3"/>
    <p:sldLayoutId id="214748367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9F42F028-1162-F047-BFC0-EF24FAE8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6" t="4263" r="-966" b="-4322"/>
          <a:stretch/>
        </p:blipFill>
        <p:spPr>
          <a:xfrm>
            <a:off x="0" y="0"/>
            <a:ext cx="12309349" cy="85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3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Helvetica" pitchFamily="2" charset="0"/>
        <a:buChar char="―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deasis.myfollett.com/aspen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792A5E-8A4F-445D-AE99-4F28FD670B13}"/>
              </a:ext>
            </a:extLst>
          </p:cNvPr>
          <p:cNvSpPr txBox="1"/>
          <p:nvPr/>
        </p:nvSpPr>
        <p:spPr>
          <a:xfrm>
            <a:off x="3213100" y="565150"/>
            <a:ext cx="5765800" cy="32385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2800">
                <a:solidFill>
                  <a:srgbClr val="1D487C"/>
                </a:solidFill>
                <a:latin typeface="Arial Black"/>
              </a:rPr>
              <a:t>New Student (Online) Registration: </a:t>
            </a:r>
            <a:endParaRPr lang="en-US"/>
          </a:p>
          <a:p>
            <a:pPr algn="ctr"/>
            <a:r>
              <a:rPr lang="en-US" sz="2800">
                <a:solidFill>
                  <a:srgbClr val="1D487C"/>
                </a:solidFill>
                <a:latin typeface="Arial Black"/>
              </a:rPr>
              <a:t>The parent's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343353"/>
            <a:ext cx="7293428" cy="707571"/>
          </a:xfrm>
        </p:spPr>
        <p:txBody>
          <a:bodyPr lIns="91440" tIns="45720" rIns="91440" bIns="45720" anchor="t"/>
          <a:lstStyle/>
          <a:p>
            <a:r>
              <a:rPr lang="en-US"/>
              <a:t>The Start Tab (continued)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6B2A8-244D-46A3-9A82-35630EC494BF}"/>
              </a:ext>
            </a:extLst>
          </p:cNvPr>
          <p:cNvSpPr txBox="1"/>
          <p:nvPr/>
        </p:nvSpPr>
        <p:spPr>
          <a:xfrm>
            <a:off x="9091525" y="1243394"/>
            <a:ext cx="2869169" cy="2108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cs typeface="Times New Roman"/>
              </a:rPr>
              <a:t>If the parent needs to pause at any time and resume later, they can click </a:t>
            </a:r>
            <a:r>
              <a:rPr lang="en-US" b="1">
                <a:cs typeface="Times New Roman"/>
              </a:rPr>
              <a:t>Save &amp; Close</a:t>
            </a:r>
            <a:r>
              <a:rPr lang="en-US">
                <a:cs typeface="Times New Roman"/>
              </a:rPr>
              <a:t>. </a:t>
            </a:r>
            <a:endParaRPr lang="en-US">
              <a:latin typeface="Arial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Times New Roman"/>
              </a:rPr>
              <a:t>The parent clicks </a:t>
            </a:r>
            <a:r>
              <a:rPr lang="en-US" b="1">
                <a:latin typeface="Arial"/>
                <a:cs typeface="Times New Roman"/>
              </a:rPr>
              <a:t>Next</a:t>
            </a:r>
            <a:r>
              <a:rPr lang="en-US">
                <a:latin typeface="Arial"/>
                <a:cs typeface="Times New Roman"/>
              </a:rPr>
              <a:t> after each tab is complete.</a:t>
            </a:r>
          </a:p>
        </p:txBody>
      </p:sp>
      <p:pic>
        <p:nvPicPr>
          <p:cNvPr id="6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2C71CE-800B-D4F9-9B6B-1C757927C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8" y="1244390"/>
            <a:ext cx="8510953" cy="434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9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353"/>
            <a:ext cx="4256315" cy="707571"/>
          </a:xfrm>
        </p:spPr>
        <p:txBody>
          <a:bodyPr lIns="91440" tIns="45720" rIns="91440" bIns="45720" anchor="t"/>
          <a:lstStyle/>
          <a:p>
            <a:r>
              <a:rPr lang="en-US"/>
              <a:t>The Student Tab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6B2A8-244D-46A3-9A82-35630EC494BF}"/>
              </a:ext>
            </a:extLst>
          </p:cNvPr>
          <p:cNvSpPr txBox="1"/>
          <p:nvPr/>
        </p:nvSpPr>
        <p:spPr>
          <a:xfrm>
            <a:off x="8320585" y="966474"/>
            <a:ext cx="2898477" cy="3093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parent enters the child's name, date of birth, and other information on this tab.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Parent can change the grade level, if needed, and provide an explanation.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latin typeface="Arial Black"/>
            </a:endParaRPr>
          </a:p>
        </p:txBody>
      </p:sp>
      <p:pic>
        <p:nvPicPr>
          <p:cNvPr id="3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ABF6E5-D84A-62A7-EE0D-E9798EF2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38" y="966474"/>
            <a:ext cx="6764215" cy="4829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9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353"/>
            <a:ext cx="7187084" cy="707571"/>
          </a:xfrm>
        </p:spPr>
        <p:txBody>
          <a:bodyPr lIns="91440" tIns="45720" rIns="91440" bIns="45720" anchor="t"/>
          <a:lstStyle/>
          <a:p>
            <a:r>
              <a:rPr lang="en-US"/>
              <a:t>The Student Tab (continued)</a:t>
            </a:r>
            <a:endParaRPr lang="en-US">
              <a:cs typeface="Arial"/>
            </a:endParaRPr>
          </a:p>
        </p:txBody>
      </p:sp>
      <p:pic>
        <p:nvPicPr>
          <p:cNvPr id="9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6CD460D-3D66-86F0-EDC2-61DED16C6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14" y="1051750"/>
            <a:ext cx="10704785" cy="4342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8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108" y="214399"/>
            <a:ext cx="7292591" cy="695848"/>
          </a:xfrm>
        </p:spPr>
        <p:txBody>
          <a:bodyPr lIns="91440" tIns="45720" rIns="91440" bIns="45720" anchor="t"/>
          <a:lstStyle/>
          <a:p>
            <a:r>
              <a:rPr lang="en-US"/>
              <a:t>The Student Tab (continued)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6B2A8-244D-46A3-9A82-35630EC494BF}"/>
              </a:ext>
            </a:extLst>
          </p:cNvPr>
          <p:cNvSpPr txBox="1"/>
          <p:nvPr/>
        </p:nvSpPr>
        <p:spPr>
          <a:xfrm>
            <a:off x="9037390" y="916341"/>
            <a:ext cx="303915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parent clicks </a:t>
            </a:r>
            <a:r>
              <a:rPr lang="en-US" b="1">
                <a:latin typeface="Arial"/>
                <a:cs typeface="Arial"/>
              </a:rPr>
              <a:t>Next </a:t>
            </a:r>
            <a:r>
              <a:rPr lang="en-US">
                <a:latin typeface="Arial"/>
                <a:cs typeface="Arial"/>
              </a:rPr>
              <a:t>to navigate to the next tab.</a:t>
            </a:r>
            <a:endParaRPr lang="en-US">
              <a:cs typeface="Arial"/>
            </a:endParaRPr>
          </a:p>
        </p:txBody>
      </p:sp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CD1E8A-A7BF-717E-7423-5798817F0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95" y="920713"/>
            <a:ext cx="8317831" cy="5778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9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52258" cy="685800"/>
          </a:xfrm>
        </p:spPr>
        <p:txBody>
          <a:bodyPr lIns="91440" tIns="45720" rIns="91440" bIns="45720" anchor="t"/>
          <a:lstStyle/>
          <a:p>
            <a:r>
              <a:rPr lang="en-US"/>
              <a:t>The School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3A131-6309-43C1-8A08-B0622190C261}"/>
              </a:ext>
            </a:extLst>
          </p:cNvPr>
          <p:cNvSpPr txBox="1"/>
          <p:nvPr/>
        </p:nvSpPr>
        <p:spPr>
          <a:xfrm>
            <a:off x="9127823" y="925363"/>
            <a:ext cx="3007665" cy="2739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 panose="020B0604020202020204"/>
              </a:rPr>
              <a:t>The parent selects the child's school based on where they live.</a:t>
            </a:r>
            <a:endParaRPr lang="en-US">
              <a:latin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 panose="020B0604020202020204"/>
              </a:rPr>
              <a:t>If the parent changes the school location, the school list changes.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 panose="020B0604020202020204"/>
              </a:rPr>
              <a:t>The parent clicks </a:t>
            </a:r>
            <a:r>
              <a:rPr lang="en-US" b="1">
                <a:latin typeface="Arial"/>
                <a:cs typeface="Arial" panose="020B0604020202020204"/>
              </a:rPr>
              <a:t>Next </a:t>
            </a:r>
            <a:r>
              <a:rPr lang="en-US">
                <a:latin typeface="Arial"/>
                <a:cs typeface="Arial" panose="020B0604020202020204"/>
              </a:rPr>
              <a:t>to navigate to the next tab.</a:t>
            </a:r>
          </a:p>
        </p:txBody>
      </p:sp>
      <p:pic>
        <p:nvPicPr>
          <p:cNvPr id="4" name="Picture 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08D69B7C-536C-D29A-E04D-269954E1A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" y="989927"/>
            <a:ext cx="8678780" cy="5188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9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The Sponsor/Contacts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3A131-6309-43C1-8A08-B0622190C261}"/>
              </a:ext>
            </a:extLst>
          </p:cNvPr>
          <p:cNvSpPr txBox="1"/>
          <p:nvPr/>
        </p:nvSpPr>
        <p:spPr>
          <a:xfrm>
            <a:off x="8035833" y="993188"/>
            <a:ext cx="3789430" cy="18312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On this tab, the parent clicks their name to complete their contact information.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parent can enter information for a sponsor or spouse by clicking </a:t>
            </a:r>
            <a:r>
              <a:rPr lang="en-US" b="1">
                <a:latin typeface="Arial"/>
                <a:cs typeface="Arial"/>
              </a:rPr>
              <a:t>Add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pic>
        <p:nvPicPr>
          <p:cNvPr id="11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D50E67-BEFF-82AF-DE48-1D5C7DE28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56" y="1061910"/>
            <a:ext cx="6727370" cy="4754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08CF9F-8DC5-DE69-9375-AB9E3B3FBADA}"/>
              </a:ext>
            </a:extLst>
          </p:cNvPr>
          <p:cNvSpPr/>
          <p:nvPr/>
        </p:nvSpPr>
        <p:spPr>
          <a:xfrm>
            <a:off x="838702" y="2442911"/>
            <a:ext cx="471238" cy="250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The Sponsor/Contacts Tab 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3A131-6309-43C1-8A08-B0622190C261}"/>
              </a:ext>
            </a:extLst>
          </p:cNvPr>
          <p:cNvSpPr txBox="1"/>
          <p:nvPr/>
        </p:nvSpPr>
        <p:spPr>
          <a:xfrm>
            <a:off x="8351487" y="1009552"/>
            <a:ext cx="2997352" cy="3216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parent can enter information for a sponsor or spouse using the </a:t>
            </a:r>
            <a:r>
              <a:rPr lang="en-US" b="1">
                <a:latin typeface="Arial"/>
                <a:cs typeface="Arial"/>
              </a:rPr>
              <a:t>Select Contact Type</a:t>
            </a:r>
            <a:r>
              <a:rPr lang="en-US">
                <a:latin typeface="Arial"/>
                <a:cs typeface="Arial"/>
              </a:rPr>
              <a:t> drop-down.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After entering this information, they use the </a:t>
            </a:r>
            <a:r>
              <a:rPr lang="en-US" b="1">
                <a:latin typeface="Arial"/>
                <a:cs typeface="Arial"/>
              </a:rPr>
              <a:t>Verify </a:t>
            </a:r>
            <a:r>
              <a:rPr lang="en-US">
                <a:latin typeface="Arial"/>
                <a:cs typeface="Arial"/>
              </a:rPr>
              <a:t>drop-down to ensure they have completed all required fields.</a:t>
            </a:r>
          </a:p>
        </p:txBody>
      </p:sp>
      <p:pic>
        <p:nvPicPr>
          <p:cNvPr id="4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22E41D-5B2E-E125-0945-554475541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1045197"/>
            <a:ext cx="6640786" cy="564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D1D05B-31AF-F6A3-9083-3C762252BC76}"/>
              </a:ext>
            </a:extLst>
          </p:cNvPr>
          <p:cNvSpPr/>
          <p:nvPr/>
        </p:nvSpPr>
        <p:spPr>
          <a:xfrm>
            <a:off x="1136869" y="1973317"/>
            <a:ext cx="2399861" cy="3240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935B9E-E629-6E2D-5606-DA78712156AC}"/>
              </a:ext>
            </a:extLst>
          </p:cNvPr>
          <p:cNvSpPr/>
          <p:nvPr/>
        </p:nvSpPr>
        <p:spPr>
          <a:xfrm>
            <a:off x="1093075" y="4627177"/>
            <a:ext cx="3030481" cy="2890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The Sponsor/Contacts Tab (continued)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C48D78-E040-5BE1-1EE5-1D9B62E0D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" r="-133" b="29068"/>
          <a:stretch/>
        </p:blipFill>
        <p:spPr>
          <a:xfrm>
            <a:off x="2195728" y="1090886"/>
            <a:ext cx="7733052" cy="4588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E553DE-8C3E-FBF0-EFDB-2D86D81D6ABD}"/>
              </a:ext>
            </a:extLst>
          </p:cNvPr>
          <p:cNvSpPr/>
          <p:nvPr/>
        </p:nvSpPr>
        <p:spPr>
          <a:xfrm>
            <a:off x="2266731" y="5310352"/>
            <a:ext cx="910896" cy="218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The Sponsor/Contacts Tab 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3A131-6309-43C1-8A08-B0622190C261}"/>
              </a:ext>
            </a:extLst>
          </p:cNvPr>
          <p:cNvSpPr txBox="1"/>
          <p:nvPr/>
        </p:nvSpPr>
        <p:spPr>
          <a:xfrm>
            <a:off x="9138726" y="1133556"/>
            <a:ext cx="2957247" cy="1554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Local/stateside emergency contacts are added in the bottom section of this tab.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cs typeface="Arial"/>
              </a:rPr>
              <a:t>Click </a:t>
            </a:r>
            <a:r>
              <a:rPr lang="en-US" b="1">
                <a:cs typeface="Arial"/>
              </a:rPr>
              <a:t>Next </a:t>
            </a:r>
            <a:r>
              <a:rPr lang="en-US">
                <a:cs typeface="Arial"/>
              </a:rPr>
              <a:t>to continue.</a:t>
            </a: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E7B514-1938-37D9-6C7B-2B44714AC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73" y="1136424"/>
            <a:ext cx="8849226" cy="3542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966"/>
            <a:ext cx="10515600" cy="685800"/>
          </a:xfrm>
        </p:spPr>
        <p:txBody>
          <a:bodyPr lIns="91440" tIns="45720" rIns="91440" bIns="45720" anchor="t"/>
          <a:lstStyle/>
          <a:p>
            <a:r>
              <a:rPr lang="en-US"/>
              <a:t>The Language Tab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3A131-6309-43C1-8A08-B0622190C261}"/>
              </a:ext>
            </a:extLst>
          </p:cNvPr>
          <p:cNvSpPr txBox="1"/>
          <p:nvPr/>
        </p:nvSpPr>
        <p:spPr>
          <a:xfrm>
            <a:off x="9138726" y="1133556"/>
            <a:ext cx="295724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cs typeface="Arial"/>
              </a:rPr>
              <a:t>The parent enters information about the child's home language.</a:t>
            </a:r>
          </a:p>
        </p:txBody>
      </p:sp>
      <p:pic>
        <p:nvPicPr>
          <p:cNvPr id="4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D29671-2BAB-4AAB-D45F-B3D1F1CDA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968172"/>
            <a:ext cx="8257672" cy="5182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0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Family Portal 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F831-6E6E-4304-A534-36A97AC480EA}"/>
              </a:ext>
            </a:extLst>
          </p:cNvPr>
          <p:cNvSpPr txBox="1"/>
          <p:nvPr/>
        </p:nvSpPr>
        <p:spPr>
          <a:xfrm>
            <a:off x="8362297" y="1053445"/>
            <a:ext cx="3666913" cy="3370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Parents will access the portal at: </a:t>
            </a:r>
            <a:r>
              <a:rPr lang="en-US">
                <a:latin typeface="Arial"/>
                <a:cs typeface="Arial"/>
                <a:hlinkClick r:id="rId2"/>
              </a:rPr>
              <a:t>https://dodeasis.myfollett.com/aspen</a:t>
            </a:r>
            <a:endParaRPr lang="en-US">
              <a:latin typeface="Arial Black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parent needs an Aspen user account to log in to the application.</a:t>
            </a:r>
            <a:endParaRPr lang="en-US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cs typeface="Arial" panose="020B0604020202020204"/>
              </a:rPr>
              <a:t>If they do not have an Aspen account yet, they click the </a:t>
            </a:r>
            <a:r>
              <a:rPr lang="en-US" b="1">
                <a:cs typeface="Arial" panose="020B0604020202020204"/>
              </a:rPr>
              <a:t>Request an Account</a:t>
            </a:r>
            <a:r>
              <a:rPr lang="en-US">
                <a:cs typeface="Arial" panose="020B0604020202020204"/>
              </a:rPr>
              <a:t> link.</a:t>
            </a:r>
          </a:p>
          <a:p>
            <a:pPr>
              <a:spcAft>
                <a:spcPts val="600"/>
              </a:spcAft>
            </a:pPr>
            <a:endParaRPr lang="en-US">
              <a:latin typeface="Arial Black" pitchFamily="34" charset="0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31CD7-A8AB-C78A-005E-F66DAB5448C6}"/>
              </a:ext>
            </a:extLst>
          </p:cNvPr>
          <p:cNvSpPr txBox="1"/>
          <p:nvPr/>
        </p:nvSpPr>
        <p:spPr>
          <a:xfrm>
            <a:off x="887819" y="1056167"/>
            <a:ext cx="68367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DE72005-38B8-CC86-9075-E70B315EF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058661"/>
            <a:ext cx="7950200" cy="4258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74414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966"/>
            <a:ext cx="10515600" cy="685800"/>
          </a:xfrm>
        </p:spPr>
        <p:txBody>
          <a:bodyPr lIns="91440" tIns="45720" rIns="91440" bIns="45720" anchor="t"/>
          <a:lstStyle/>
          <a:p>
            <a:r>
              <a:rPr lang="en-US"/>
              <a:t>The Language Tab (continued) </a:t>
            </a:r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DFDABC-99AF-309F-9F83-E8FE55D4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95" y="1054039"/>
            <a:ext cx="10954752" cy="448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3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31"/>
            <a:ext cx="10515600" cy="685800"/>
          </a:xfrm>
        </p:spPr>
        <p:txBody>
          <a:bodyPr lIns="91440" tIns="45720" rIns="91440" bIns="45720" anchor="t"/>
          <a:lstStyle/>
          <a:p>
            <a:r>
              <a:rPr lang="en-US"/>
              <a:t>The Language Tab (continued) </a:t>
            </a:r>
          </a:p>
        </p:txBody>
      </p:sp>
      <p:pic>
        <p:nvPicPr>
          <p:cNvPr id="4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C5BE6F2-2252-75BD-B8D4-CD23423C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473" y="942633"/>
            <a:ext cx="7486273" cy="4790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1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31"/>
            <a:ext cx="10515600" cy="685800"/>
          </a:xfrm>
        </p:spPr>
        <p:txBody>
          <a:bodyPr lIns="91440" tIns="45720" rIns="91440" bIns="45720" anchor="t"/>
          <a:lstStyle/>
          <a:p>
            <a:r>
              <a:rPr lang="en-US"/>
              <a:t>The Health Tab  </a:t>
            </a:r>
          </a:p>
        </p:txBody>
      </p:sp>
      <p:pic>
        <p:nvPicPr>
          <p:cNvPr id="3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A16A16-770E-79F0-06D7-3718153B6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87" y="948785"/>
            <a:ext cx="9382233" cy="5634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3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31"/>
            <a:ext cx="10515600" cy="685800"/>
          </a:xfrm>
        </p:spPr>
        <p:txBody>
          <a:bodyPr lIns="91440" tIns="45720" rIns="91440" bIns="45720" anchor="t"/>
          <a:lstStyle/>
          <a:p>
            <a:r>
              <a:rPr lang="en-US"/>
              <a:t>The Health Tab (continued) 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3780FD-F621-750D-93B7-F2749DD68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42" y="923832"/>
            <a:ext cx="9496095" cy="5649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3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31"/>
            <a:ext cx="10515600" cy="685800"/>
          </a:xfrm>
        </p:spPr>
        <p:txBody>
          <a:bodyPr lIns="91440" tIns="45720" rIns="91440" bIns="45720" anchor="t"/>
          <a:lstStyle/>
          <a:p>
            <a:r>
              <a:rPr lang="en-US"/>
              <a:t>The Health Tab (continued) </a:t>
            </a: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D94ADA1-E6BF-41D7-10CA-D7ED60FDB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0" y="889590"/>
            <a:ext cx="9364716" cy="5709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5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31"/>
            <a:ext cx="10515600" cy="685800"/>
          </a:xfrm>
        </p:spPr>
        <p:txBody>
          <a:bodyPr lIns="91440" tIns="45720" rIns="91440" bIns="45720" anchor="t"/>
          <a:lstStyle/>
          <a:p>
            <a:r>
              <a:rPr lang="en-US"/>
              <a:t>The Health Tab (continued) </a:t>
            </a: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547326-1320-6142-1DA2-72D19914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45" y="947785"/>
            <a:ext cx="9750097" cy="4769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7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31"/>
            <a:ext cx="10515600" cy="685800"/>
          </a:xfrm>
        </p:spPr>
        <p:txBody>
          <a:bodyPr lIns="91440" tIns="45720" rIns="91440" bIns="45720" anchor="t"/>
          <a:lstStyle/>
          <a:p>
            <a:r>
              <a:rPr lang="en-US"/>
              <a:t>The Health Tab (continued) </a:t>
            </a: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A69ED0-9DCF-BC3C-2498-58A25083A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87" y="905686"/>
            <a:ext cx="9417268" cy="5668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9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214EA-FFE2-0965-89FA-F58A57EC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The Home-Based Screening Tab</a:t>
            </a:r>
            <a:endParaRPr lang="en-US"/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6AE9405-864A-7DDC-E2C2-A63D6927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28" y="1050924"/>
            <a:ext cx="9469820" cy="4885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5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214EA-FFE2-0965-89FA-F58A57EC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03"/>
            <a:ext cx="11128703" cy="685800"/>
          </a:xfrm>
        </p:spPr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The Home-Based Screening Tab (continued)</a:t>
            </a:r>
            <a:endParaRPr lang="en-US"/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6997B9-8605-13E1-0B38-487E3EE4F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39" y="886811"/>
            <a:ext cx="8804165" cy="5697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3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214EA-FFE2-0965-89FA-F58A57EC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378"/>
            <a:ext cx="10515600" cy="685800"/>
          </a:xfrm>
        </p:spPr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The Services Tab</a:t>
            </a:r>
            <a:endParaRPr lang="en-US"/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3CAEAA-39EB-B5E5-FA11-72A10E594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93" y="936400"/>
            <a:ext cx="9005613" cy="579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DCDBE0-6312-0E1E-78D2-A4587FAD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74" y="1375702"/>
            <a:ext cx="6359856" cy="3481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6330287" cy="685800"/>
          </a:xfrm>
        </p:spPr>
        <p:txBody>
          <a:bodyPr lIns="91440" tIns="45720" rIns="91440" bIns="45720" anchor="t"/>
          <a:lstStyle/>
          <a:p>
            <a:r>
              <a:rPr lang="en-US"/>
              <a:t>Requesting an Account</a:t>
            </a:r>
          </a:p>
        </p:txBody>
      </p:sp>
      <p:sp>
        <p:nvSpPr>
          <p:cNvPr id="5" name="Left Arrow 7">
            <a:extLst>
              <a:ext uri="{FF2B5EF4-FFF2-40B4-BE49-F238E27FC236}">
                <a16:creationId xmlns:a16="http://schemas.microsoft.com/office/drawing/2014/main" id="{A6B1A1F5-2DBD-4764-A74C-563735686FAA}"/>
              </a:ext>
            </a:extLst>
          </p:cNvPr>
          <p:cNvSpPr/>
          <p:nvPr/>
        </p:nvSpPr>
        <p:spPr>
          <a:xfrm>
            <a:off x="6453957" y="2057818"/>
            <a:ext cx="395785" cy="27295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7F827-49E3-4ADD-BE55-8B9EF731F2B4}"/>
              </a:ext>
            </a:extLst>
          </p:cNvPr>
          <p:cNvSpPr txBox="1"/>
          <p:nvPr/>
        </p:nvSpPr>
        <p:spPr>
          <a:xfrm>
            <a:off x="7670555" y="1632176"/>
            <a:ext cx="3789430" cy="2262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After clicking the link, the Account Type pop-up appears.</a:t>
            </a:r>
            <a:endParaRPr lang="en-US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parent clicks </a:t>
            </a:r>
            <a:r>
              <a:rPr lang="en-US" b="1">
                <a:latin typeface="Arial"/>
                <a:cs typeface="Arial"/>
              </a:rPr>
              <a:t>I am a parent new to the district</a:t>
            </a:r>
            <a:r>
              <a:rPr lang="en-US">
                <a:latin typeface="Arial"/>
                <a:cs typeface="Arial"/>
              </a:rPr>
              <a:t>, and then clicks </a:t>
            </a:r>
            <a:r>
              <a:rPr lang="en-US" b="1">
                <a:latin typeface="Arial"/>
                <a:cs typeface="Arial"/>
              </a:rPr>
              <a:t>Next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>
              <a:spcAft>
                <a:spcPts val="600"/>
              </a:spcAft>
            </a:pPr>
            <a:endParaRPr lang="en-US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3" name="Graphic 6" descr="Add with solid fill">
            <a:extLst>
              <a:ext uri="{FF2B5EF4-FFF2-40B4-BE49-F238E27FC236}">
                <a16:creationId xmlns:a16="http://schemas.microsoft.com/office/drawing/2014/main" id="{76D03E5D-50BD-D329-209C-221F06587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700000">
            <a:off x="1497596" y="2288240"/>
            <a:ext cx="847165" cy="8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4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214EA-FFE2-0965-89FA-F58A57EC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0"/>
            <a:ext cx="10515600" cy="685800"/>
          </a:xfrm>
        </p:spPr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The Services Tab (continued)</a:t>
            </a:r>
            <a:endParaRPr lang="en-US"/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018E8C3-B728-0A9F-53CA-9CD5CFCD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42" y="962837"/>
            <a:ext cx="9005613" cy="5676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6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2"/>
            <a:ext cx="9072060" cy="685800"/>
          </a:xfrm>
        </p:spPr>
        <p:txBody>
          <a:bodyPr lIns="91440" tIns="45720" rIns="91440" bIns="45720" anchor="t"/>
          <a:lstStyle/>
          <a:p>
            <a:r>
              <a:rPr lang="en-US"/>
              <a:t>The Consent &amp; Authorizations Tab</a:t>
            </a:r>
            <a:endParaRPr lang="en-US">
              <a:cs typeface="Arial"/>
            </a:endParaRP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5AF5DC-EF81-E24C-E619-F409BEB72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90" y="1050206"/>
            <a:ext cx="8751613" cy="560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1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292FF0-50B2-F32B-04AE-766F96A93CE8}"/>
              </a:ext>
            </a:extLst>
          </p:cNvPr>
          <p:cNvSpPr txBox="1">
            <a:spLocks/>
          </p:cNvSpPr>
          <p:nvPr/>
        </p:nvSpPr>
        <p:spPr>
          <a:xfrm>
            <a:off x="654269" y="341474"/>
            <a:ext cx="11358059" cy="685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D48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Consent &amp; Authorizations Tab (continued)</a:t>
            </a:r>
            <a:endParaRPr lang="en-US">
              <a:cs typeface="Arial"/>
            </a:endParaRPr>
          </a:p>
        </p:txBody>
      </p:sp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90C6A00-C87E-4B3B-7C03-E32F07861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66" y="1099660"/>
            <a:ext cx="9417267" cy="4851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6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292FF0-50B2-F32B-04AE-766F96A93CE8}"/>
              </a:ext>
            </a:extLst>
          </p:cNvPr>
          <p:cNvSpPr txBox="1">
            <a:spLocks/>
          </p:cNvSpPr>
          <p:nvPr/>
        </p:nvSpPr>
        <p:spPr>
          <a:xfrm>
            <a:off x="654269" y="417676"/>
            <a:ext cx="11358059" cy="685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D48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Consent &amp; Authorizations Tab (continued)</a:t>
            </a:r>
            <a:endParaRPr lang="en-US">
              <a:cs typeface="Arial"/>
            </a:endParaRPr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2795CF0-ACA8-6139-B0CA-932F72094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0" y="1099792"/>
            <a:ext cx="11615681" cy="4194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292FF0-50B2-F32B-04AE-766F96A93CE8}"/>
              </a:ext>
            </a:extLst>
          </p:cNvPr>
          <p:cNvSpPr txBox="1">
            <a:spLocks/>
          </p:cNvSpPr>
          <p:nvPr/>
        </p:nvSpPr>
        <p:spPr>
          <a:xfrm>
            <a:off x="654269" y="319702"/>
            <a:ext cx="11358059" cy="685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D48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Consent &amp; Authorizations Tab (continued)</a:t>
            </a:r>
            <a:endParaRPr lang="en-US">
              <a:cs typeface="Arial"/>
            </a:endParaRP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81EEBF94-9074-EF13-4E6D-64855C05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15" y="1050694"/>
            <a:ext cx="8567681" cy="5614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3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292FF0-50B2-F32B-04AE-766F96A93CE8}"/>
              </a:ext>
            </a:extLst>
          </p:cNvPr>
          <p:cNvSpPr txBox="1">
            <a:spLocks/>
          </p:cNvSpPr>
          <p:nvPr/>
        </p:nvSpPr>
        <p:spPr>
          <a:xfrm>
            <a:off x="654269" y="286296"/>
            <a:ext cx="11358059" cy="685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D48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Consent &amp; Authorizations Tab (continued)</a:t>
            </a:r>
            <a:endParaRPr lang="en-US">
              <a:cs typeface="Arial"/>
            </a:endParaRPr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F75C0415-4DBD-53DB-3652-7C65B4A9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779" y="976637"/>
            <a:ext cx="8681544" cy="5631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5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292FF0-50B2-F32B-04AE-766F96A93CE8}"/>
              </a:ext>
            </a:extLst>
          </p:cNvPr>
          <p:cNvSpPr txBox="1">
            <a:spLocks/>
          </p:cNvSpPr>
          <p:nvPr/>
        </p:nvSpPr>
        <p:spPr>
          <a:xfrm>
            <a:off x="654269" y="286296"/>
            <a:ext cx="11358059" cy="685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D48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Consent &amp; Authorizations Tab (continued)</a:t>
            </a:r>
            <a:endParaRPr lang="en-US">
              <a:cs typeface="Arial"/>
            </a:endParaRP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EE110272-20E2-7F74-8212-B149BB9F8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83" y="912741"/>
            <a:ext cx="8681544" cy="5610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9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6"/>
            <a:ext cx="7048820" cy="685800"/>
          </a:xfrm>
        </p:spPr>
        <p:txBody>
          <a:bodyPr lIns="91440" tIns="45720" rIns="91440" bIns="45720" anchor="t"/>
          <a:lstStyle/>
          <a:p>
            <a:r>
              <a:rPr lang="en-US"/>
              <a:t>The Internet &amp; IT Tab</a:t>
            </a:r>
            <a:endParaRPr lang="en-US">
              <a:cs typeface="Arial"/>
            </a:endParaRP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D9CD394-A6AA-32EC-0B18-019DB0BC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1" y="1038821"/>
            <a:ext cx="10056646" cy="5586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7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08"/>
            <a:ext cx="8432682" cy="685800"/>
          </a:xfrm>
        </p:spPr>
        <p:txBody>
          <a:bodyPr lIns="91440" tIns="45720" rIns="91440" bIns="45720" anchor="t"/>
          <a:lstStyle/>
          <a:p>
            <a:r>
              <a:rPr lang="en-US"/>
              <a:t>The Internet &amp; IT Tab (continued)</a:t>
            </a:r>
            <a:endParaRPr lang="en-US">
              <a:cs typeface="Arial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5ACAF700-5A2C-47BE-DEEA-6466C9797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70" y="1006844"/>
            <a:ext cx="8646509" cy="5580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1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8"/>
            <a:ext cx="8432682" cy="685800"/>
          </a:xfrm>
        </p:spPr>
        <p:txBody>
          <a:bodyPr lIns="91440" tIns="45720" rIns="91440" bIns="45720" anchor="t"/>
          <a:lstStyle/>
          <a:p>
            <a:r>
              <a:rPr lang="en-US"/>
              <a:t>The Internet &amp; IT Tab (continued)</a:t>
            </a:r>
            <a:endParaRPr lang="en-US">
              <a:cs typeface="Arial"/>
            </a:endParaRPr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B6BA69C-4F8D-DC0E-479D-9412688B4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25" y="979568"/>
            <a:ext cx="9461061" cy="5582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2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9056914" cy="685800"/>
          </a:xfrm>
        </p:spPr>
        <p:txBody>
          <a:bodyPr lIns="91440" tIns="45720" rIns="91440" bIns="45720" anchor="t"/>
          <a:lstStyle/>
          <a:p>
            <a:r>
              <a:rPr lang="en-US">
                <a:ea typeface="+mj-lt"/>
                <a:cs typeface="+mj-lt"/>
              </a:rPr>
              <a:t>Requesting an Account </a:t>
            </a:r>
            <a:r>
              <a:rPr lang="en-US" sz="2800">
                <a:ea typeface="+mj-lt"/>
                <a:cs typeface="+mj-lt"/>
              </a:rPr>
              <a:t>(continued)</a:t>
            </a:r>
            <a:endParaRPr lang="en-US" sz="2800" b="0">
              <a:ea typeface="+mj-lt"/>
              <a:cs typeface="+mj-lt"/>
            </a:endParaRPr>
          </a:p>
          <a:p>
            <a:endParaRPr lang="en-US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98F06-5ED9-4A8A-87A7-DAB96D6D241A}"/>
              </a:ext>
            </a:extLst>
          </p:cNvPr>
          <p:cNvSpPr txBox="1"/>
          <p:nvPr/>
        </p:nvSpPr>
        <p:spPr>
          <a:xfrm>
            <a:off x="8321423" y="1376655"/>
            <a:ext cx="378943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The parent enters their information, and then clicks </a:t>
            </a:r>
            <a:r>
              <a:rPr lang="en-US" b="1">
                <a:latin typeface="Arial"/>
                <a:cs typeface="Arial"/>
              </a:rPr>
              <a:t>Next Step</a:t>
            </a:r>
            <a:r>
              <a:rPr lang="en-US">
                <a:latin typeface="Arial"/>
                <a:cs typeface="Arial"/>
              </a:rPr>
              <a:t>. 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E0AC75-6335-4649-9B3C-ED95E998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87" y="1330584"/>
            <a:ext cx="7692175" cy="4196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786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2"/>
            <a:ext cx="8432682" cy="685800"/>
          </a:xfrm>
        </p:spPr>
        <p:txBody>
          <a:bodyPr lIns="91440" tIns="45720" rIns="91440" bIns="45720" anchor="t"/>
          <a:lstStyle/>
          <a:p>
            <a:r>
              <a:rPr lang="en-US"/>
              <a:t>The Internet &amp; IT Tab (continued)</a:t>
            </a:r>
            <a:endParaRPr lang="en-US">
              <a:cs typeface="Arial"/>
            </a:endParaRP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F182BF-CB3B-0A97-A62B-96566118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676" y="957444"/>
            <a:ext cx="8681543" cy="559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4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694"/>
            <a:ext cx="7048820" cy="685800"/>
          </a:xfrm>
        </p:spPr>
        <p:txBody>
          <a:bodyPr lIns="91440" tIns="45720" rIns="91440" bIns="45720" anchor="t"/>
          <a:lstStyle/>
          <a:p>
            <a:r>
              <a:rPr lang="en-US"/>
              <a:t>The Release of Records Tab</a:t>
            </a:r>
            <a:endParaRPr lang="en-US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3A131-6309-43C1-8A08-B0622190C261}"/>
              </a:ext>
            </a:extLst>
          </p:cNvPr>
          <p:cNvSpPr txBox="1"/>
          <p:nvPr/>
        </p:nvSpPr>
        <p:spPr>
          <a:xfrm>
            <a:off x="8197098" y="992005"/>
            <a:ext cx="3789430" cy="1554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This is the Release of Records tab.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parent enters information about the school the student most recently attended.</a:t>
            </a:r>
            <a:endParaRPr lang="en-US">
              <a:cs typeface="Arial"/>
            </a:endParaRPr>
          </a:p>
        </p:txBody>
      </p:sp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63190D-2D87-7541-1EE8-7F20C375E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r="-138" b="10642"/>
          <a:stretch/>
        </p:blipFill>
        <p:spPr>
          <a:xfrm>
            <a:off x="957942" y="1051954"/>
            <a:ext cx="6973797" cy="4679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7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745"/>
            <a:ext cx="10289509" cy="685800"/>
          </a:xfrm>
        </p:spPr>
        <p:txBody>
          <a:bodyPr lIns="91440" tIns="45720" rIns="91440" bIns="45720" anchor="t"/>
          <a:lstStyle/>
          <a:p>
            <a:r>
              <a:rPr lang="en-US"/>
              <a:t>The Release of Records Tab (continued)</a:t>
            </a:r>
            <a:endParaRPr lang="en-US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3A131-6309-43C1-8A08-B0622190C261}"/>
              </a:ext>
            </a:extLst>
          </p:cNvPr>
          <p:cNvSpPr txBox="1"/>
          <p:nvPr/>
        </p:nvSpPr>
        <p:spPr>
          <a:xfrm>
            <a:off x="9709805" y="954680"/>
            <a:ext cx="2405995" cy="5724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The form indicates the parent's consent for DoDEA to obtain the student's record from that school.</a:t>
            </a: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  <a:p>
            <a:pPr>
              <a:spcAft>
                <a:spcPts val="600"/>
              </a:spcAft>
            </a:pPr>
            <a:endParaRPr lang="en-US">
              <a:cs typeface="Arial"/>
            </a:endParaRP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37893B6-4030-8CB8-B2AF-C883F1DB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929141"/>
            <a:ext cx="8795406" cy="5735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9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6455229" cy="685800"/>
          </a:xfrm>
        </p:spPr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The Documents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3A131-6309-43C1-8A08-B0622190C261}"/>
              </a:ext>
            </a:extLst>
          </p:cNvPr>
          <p:cNvSpPr txBox="1"/>
          <p:nvPr/>
        </p:nvSpPr>
        <p:spPr>
          <a:xfrm>
            <a:off x="7965609" y="1019698"/>
            <a:ext cx="3946312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On the </a:t>
            </a:r>
            <a:r>
              <a:rPr lang="en-US" b="1">
                <a:latin typeface="Arial"/>
                <a:cs typeface="Arial"/>
              </a:rPr>
              <a:t>Documents </a:t>
            </a:r>
            <a:r>
              <a:rPr lang="en-US">
                <a:latin typeface="Arial"/>
                <a:cs typeface="Arial"/>
              </a:rPr>
              <a:t>tab, the parent uploads documents that indicate proof of:</a:t>
            </a:r>
            <a:endParaRPr lang="en-US"/>
          </a:p>
          <a:p>
            <a:pPr marL="742950" lvl="1" indent="-285750">
              <a:spcAft>
                <a:spcPts val="600"/>
              </a:spcAft>
              <a:buFont typeface="Courier New"/>
              <a:buChar char="o"/>
            </a:pPr>
            <a:r>
              <a:rPr lang="en-US">
                <a:latin typeface="Arial"/>
                <a:cs typeface="Arial"/>
              </a:rPr>
              <a:t>Sponsor eligibility</a:t>
            </a:r>
          </a:p>
          <a:p>
            <a:pPr marL="742950" lvl="1" indent="-285750">
              <a:spcAft>
                <a:spcPts val="600"/>
              </a:spcAft>
              <a:buFont typeface="Courier New"/>
              <a:buChar char="o"/>
            </a:pPr>
            <a:r>
              <a:rPr lang="en-US">
                <a:cs typeface="Arial"/>
              </a:rPr>
              <a:t>Dependent status</a:t>
            </a:r>
          </a:p>
          <a:p>
            <a:pPr marL="742950" lvl="1" indent="-285750">
              <a:spcAft>
                <a:spcPts val="600"/>
              </a:spcAft>
              <a:buFont typeface="Courier New"/>
              <a:buChar char="o"/>
            </a:pPr>
            <a:r>
              <a:rPr lang="en-US">
                <a:cs typeface="Arial"/>
              </a:rPr>
              <a:t>Date of birth</a:t>
            </a:r>
          </a:p>
          <a:p>
            <a:pPr marL="742950" lvl="1" indent="-285750">
              <a:spcAft>
                <a:spcPts val="600"/>
              </a:spcAft>
              <a:buFont typeface="Courier New"/>
              <a:buChar char="o"/>
            </a:pPr>
            <a:r>
              <a:rPr lang="en-US">
                <a:cs typeface="Arial"/>
              </a:rPr>
              <a:t>Immunizations</a:t>
            </a:r>
          </a:p>
          <a:p>
            <a:pPr marL="742950" lvl="1" indent="-285750">
              <a:spcAft>
                <a:spcPts val="600"/>
              </a:spcAft>
              <a:buFont typeface="Courier New"/>
              <a:buChar char="o"/>
            </a:pPr>
            <a:r>
              <a:rPr lang="en-US">
                <a:cs typeface="Arial"/>
              </a:rPr>
              <a:t>On-base housing assignment or lease agreement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>
              <a:cs typeface="Arial"/>
            </a:endParaRPr>
          </a:p>
        </p:txBody>
      </p:sp>
      <p:pic>
        <p:nvPicPr>
          <p:cNvPr id="3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E093C0F-90B9-1FA1-761E-19EB34A87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1" y="1022737"/>
            <a:ext cx="6973613" cy="4689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8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9704677" cy="668283"/>
          </a:xfrm>
        </p:spPr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The Documents Tab (continued)</a:t>
            </a:r>
          </a:p>
        </p:txBody>
      </p:sp>
      <p:pic>
        <p:nvPicPr>
          <p:cNvPr id="4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17658B-B481-C4DF-B10A-83A733833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7" y="1029835"/>
            <a:ext cx="9125607" cy="3472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3A131-6309-43C1-8A08-B0622190C261}"/>
              </a:ext>
            </a:extLst>
          </p:cNvPr>
          <p:cNvSpPr txBox="1"/>
          <p:nvPr/>
        </p:nvSpPr>
        <p:spPr>
          <a:xfrm>
            <a:off x="9431802" y="980722"/>
            <a:ext cx="2621571" cy="3216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cs typeface="Arial"/>
              </a:rPr>
              <a:t>The parent clicks </a:t>
            </a:r>
            <a:r>
              <a:rPr lang="en-US" b="1">
                <a:cs typeface="Arial"/>
              </a:rPr>
              <a:t>Add </a:t>
            </a:r>
            <a:r>
              <a:rPr lang="en-US">
                <a:cs typeface="Arial"/>
              </a:rPr>
              <a:t>to upload a document, and then clicks the arrow to open the import window. Once they select the file, they click </a:t>
            </a:r>
            <a:r>
              <a:rPr lang="en-US" b="1">
                <a:cs typeface="Arial"/>
              </a:rPr>
              <a:t>Import</a:t>
            </a:r>
            <a:r>
              <a:rPr lang="en-US">
                <a:cs typeface="Arial"/>
              </a:rPr>
              <a:t>, then </a:t>
            </a:r>
            <a:r>
              <a:rPr lang="en-US" b="1">
                <a:cs typeface="Arial"/>
              </a:rPr>
              <a:t>Save</a:t>
            </a:r>
            <a:r>
              <a:rPr lang="en-US">
                <a:cs typeface="Arial"/>
              </a:rPr>
              <a:t>.</a:t>
            </a:r>
            <a:endParaRPr lang="en-US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cs typeface="Arial"/>
              </a:rPr>
              <a:t>They click </a:t>
            </a:r>
            <a:r>
              <a:rPr lang="en-US" b="1">
                <a:cs typeface="Arial"/>
              </a:rPr>
              <a:t>Next </a:t>
            </a:r>
            <a:r>
              <a:rPr lang="en-US">
                <a:cs typeface="Arial"/>
              </a:rPr>
              <a:t>to move to the next tab.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1C76-9BB0-4145-E0DC-203BC4C87774}"/>
              </a:ext>
            </a:extLst>
          </p:cNvPr>
          <p:cNvSpPr/>
          <p:nvPr/>
        </p:nvSpPr>
        <p:spPr>
          <a:xfrm>
            <a:off x="221030" y="2429973"/>
            <a:ext cx="656897" cy="4904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267200" cy="685800"/>
          </a:xfrm>
        </p:spPr>
        <p:txBody>
          <a:bodyPr lIns="91440" tIns="45720" rIns="91440" bIns="45720" anchor="t"/>
          <a:lstStyle/>
          <a:p>
            <a:r>
              <a:rPr lang="en-US"/>
              <a:t>The Submit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2625A-2356-457E-9AC3-2AB16727B9F5}"/>
              </a:ext>
            </a:extLst>
          </p:cNvPr>
          <p:cNvSpPr txBox="1"/>
          <p:nvPr/>
        </p:nvSpPr>
        <p:spPr>
          <a:xfrm>
            <a:off x="8110487" y="1051457"/>
            <a:ext cx="3625184" cy="4201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b="1">
                <a:latin typeface="Arial"/>
                <a:cs typeface="Arial"/>
              </a:rPr>
              <a:t>Submit </a:t>
            </a:r>
            <a:r>
              <a:rPr lang="en-US">
                <a:latin typeface="Arial"/>
                <a:cs typeface="Arial"/>
              </a:rPr>
              <a:t>is the final tab. The parent has entered their student's information and is ready to submit it for review.</a:t>
            </a:r>
            <a:endParaRPr lang="en-US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parent enters their signature and the date.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parent can enter any additional information in the free-text field for the registrar to review.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When finished, the parent clicks </a:t>
            </a:r>
            <a:r>
              <a:rPr lang="en-US" b="1">
                <a:latin typeface="Arial"/>
                <a:cs typeface="Arial"/>
              </a:rPr>
              <a:t>Submit. </a:t>
            </a:r>
            <a:r>
              <a:rPr lang="en-US">
                <a:latin typeface="Arial"/>
                <a:cs typeface="Arial"/>
              </a:rPr>
              <a:t>The registrar can now review the registration in the School view.</a:t>
            </a:r>
          </a:p>
        </p:txBody>
      </p:sp>
      <p:pic>
        <p:nvPicPr>
          <p:cNvPr id="6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BE2026-3E0B-780D-72C0-C06442B3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1046199"/>
            <a:ext cx="6413927" cy="472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46178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Requesting an Account (continued)</a:t>
            </a:r>
            <a:endParaRPr lang="en-US" b="0">
              <a:ea typeface="+mj-lt"/>
              <a:cs typeface="+mj-lt"/>
            </a:endParaRPr>
          </a:p>
          <a:p>
            <a:endParaRPr lang="en-US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98F06-5ED9-4A8A-87A7-DAB96D6D241A}"/>
              </a:ext>
            </a:extLst>
          </p:cNvPr>
          <p:cNvSpPr txBox="1"/>
          <p:nvPr/>
        </p:nvSpPr>
        <p:spPr>
          <a:xfrm>
            <a:off x="8387697" y="1197171"/>
            <a:ext cx="3666166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parent enters additional contact information, creates a password, and selects/answers a security question. 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parent clicks </a:t>
            </a:r>
            <a:r>
              <a:rPr lang="en-US" b="1">
                <a:latin typeface="Arial"/>
                <a:cs typeface="Arial"/>
              </a:rPr>
              <a:t>Create My Account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When the account is created, the parent is notified via email.</a:t>
            </a: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4073BC-D854-3756-739B-8583B6B32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12" y="1202657"/>
            <a:ext cx="7303994" cy="4004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Logging in to the Parent Portal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98F06-5ED9-4A8A-87A7-DAB96D6D241A}"/>
              </a:ext>
            </a:extLst>
          </p:cNvPr>
          <p:cNvSpPr txBox="1"/>
          <p:nvPr/>
        </p:nvSpPr>
        <p:spPr>
          <a:xfrm>
            <a:off x="7896880" y="1048684"/>
            <a:ext cx="3789430" cy="1277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Arial"/>
                <a:cs typeface="Arial" panose="020B0604020202020204"/>
              </a:rPr>
              <a:t>Then, when the parent returns to the Login screen, they enter their credentials and click </a:t>
            </a:r>
            <a:r>
              <a:rPr lang="en-US" b="1">
                <a:latin typeface="Arial"/>
                <a:cs typeface="Arial" panose="020B0604020202020204"/>
              </a:rPr>
              <a:t>Log On</a:t>
            </a:r>
            <a:r>
              <a:rPr lang="en-US">
                <a:latin typeface="Arial"/>
                <a:cs typeface="Arial" panose="020B0604020202020204"/>
              </a:rPr>
              <a:t>.</a:t>
            </a:r>
            <a:r>
              <a:rPr lang="en-US">
                <a:latin typeface="Arial Black"/>
                <a:cs typeface="Arial" panose="020B0604020202020204"/>
              </a:rPr>
              <a:t> </a:t>
            </a:r>
          </a:p>
          <a:p>
            <a:pPr>
              <a:spcAft>
                <a:spcPts val="600"/>
              </a:spcAft>
            </a:pPr>
            <a:endParaRPr lang="en-US">
              <a:latin typeface="Arial Black"/>
              <a:cs typeface="Arial" panose="020B0604020202020204"/>
            </a:endParaRPr>
          </a:p>
        </p:txBody>
      </p:sp>
      <p:pic>
        <p:nvPicPr>
          <p:cNvPr id="4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3B20A5F-A226-E371-0A88-116B5EA4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74" y="1054100"/>
            <a:ext cx="3628352" cy="558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9B485D4F-1252-2BC7-D689-FDED0A2FF99A}"/>
              </a:ext>
            </a:extLst>
          </p:cNvPr>
          <p:cNvSpPr/>
          <p:nvPr/>
        </p:nvSpPr>
        <p:spPr>
          <a:xfrm>
            <a:off x="4959096" y="3847083"/>
            <a:ext cx="546100" cy="3937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792A5E-8A4F-445D-AE99-4F28FD670B13}"/>
              </a:ext>
            </a:extLst>
          </p:cNvPr>
          <p:cNvSpPr txBox="1"/>
          <p:nvPr/>
        </p:nvSpPr>
        <p:spPr>
          <a:xfrm>
            <a:off x="3213100" y="565150"/>
            <a:ext cx="5765800" cy="32385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2800">
                <a:solidFill>
                  <a:srgbClr val="1D487C"/>
                </a:solidFill>
                <a:latin typeface="Arial Black"/>
              </a:rPr>
              <a:t>Initial registration:</a:t>
            </a:r>
            <a:endParaRPr lang="en-US"/>
          </a:p>
          <a:p>
            <a:pPr algn="ctr"/>
            <a:r>
              <a:rPr lang="en-US" sz="2800">
                <a:solidFill>
                  <a:srgbClr val="1D487C"/>
                </a:solidFill>
                <a:latin typeface="Arial Black"/>
              </a:rPr>
              <a:t>The parent's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New Student Registration Widget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D4EF4-750E-4436-8A2F-7AB5BFAAD288}"/>
              </a:ext>
            </a:extLst>
          </p:cNvPr>
          <p:cNvSpPr txBox="1"/>
          <p:nvPr/>
        </p:nvSpPr>
        <p:spPr>
          <a:xfrm>
            <a:off x="842937" y="1280017"/>
            <a:ext cx="10636544" cy="10002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When the parent logs in to Aspen, they are brought to their homepage (the </a:t>
            </a:r>
            <a:r>
              <a:rPr lang="en-US" b="1">
                <a:latin typeface="Arial"/>
                <a:cs typeface="Arial"/>
              </a:rPr>
              <a:t>Pages </a:t>
            </a:r>
            <a:r>
              <a:rPr lang="en-US">
                <a:latin typeface="Arial"/>
                <a:cs typeface="Arial"/>
              </a:rPr>
              <a:t>tab).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To register a student, the parent locates the </a:t>
            </a:r>
            <a:r>
              <a:rPr lang="en-US" b="1">
                <a:latin typeface="Arial"/>
                <a:cs typeface="Arial"/>
              </a:rPr>
              <a:t>New Student Registration</a:t>
            </a:r>
            <a:r>
              <a:rPr lang="en-US">
                <a:latin typeface="Arial"/>
                <a:cs typeface="Arial"/>
              </a:rPr>
              <a:t> widget on the homepage, and then clicks the </a:t>
            </a:r>
            <a:r>
              <a:rPr lang="en-US" b="1">
                <a:latin typeface="Arial"/>
                <a:cs typeface="Arial"/>
              </a:rPr>
              <a:t>Initiate </a:t>
            </a:r>
            <a:r>
              <a:rPr lang="en-US">
                <a:latin typeface="Arial"/>
                <a:cs typeface="Arial"/>
              </a:rPr>
              <a:t>button.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C4D9AEB-6A1F-3CE5-A6CA-B60F88D26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" y="2541562"/>
            <a:ext cx="11955236" cy="415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9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E00E-E862-F742-BEFB-9EFF8EE8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343353"/>
            <a:ext cx="5606143" cy="707571"/>
          </a:xfrm>
        </p:spPr>
        <p:txBody>
          <a:bodyPr lIns="91440" tIns="45720" rIns="91440" bIns="45720" anchor="t"/>
          <a:lstStyle/>
          <a:p>
            <a:r>
              <a:rPr lang="en-US"/>
              <a:t>The Start Tab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6B2A8-244D-46A3-9A82-35630EC494BF}"/>
              </a:ext>
            </a:extLst>
          </p:cNvPr>
          <p:cNvSpPr txBox="1"/>
          <p:nvPr/>
        </p:nvSpPr>
        <p:spPr>
          <a:xfrm>
            <a:off x="7703178" y="981300"/>
            <a:ext cx="3713230" cy="23852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rial"/>
                <a:cs typeface="Times New Roman"/>
              </a:rPr>
              <a:t>The parent enters information on a series of tabs.</a:t>
            </a:r>
            <a:endParaRPr lang="en-US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b="1">
                <a:latin typeface="Arial"/>
                <a:cs typeface="Times New Roman"/>
              </a:rPr>
              <a:t>Start </a:t>
            </a:r>
            <a:r>
              <a:rPr lang="en-US">
                <a:latin typeface="Arial"/>
                <a:cs typeface="Times New Roman"/>
              </a:rPr>
              <a:t>is the first tab. On this tab, the parent selects the school year they are registering their student for and other information. Some fields are required.</a:t>
            </a: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6EED237-437F-E79B-3867-E7E87FF3B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982211"/>
            <a:ext cx="6577213" cy="4854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5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pen PPT Template NEW" id="{3999C437-3E35-5B49-B047-E65FE5C081E5}" vid="{5F3405BF-E98E-CE45-99E1-E73998B5E1BE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pen PPT Template NEW" id="{3999C437-3E35-5B49-B047-E65FE5C081E5}" vid="{7F9D0BE1-E0EA-8B43-8F7C-6A0C317E7252}"/>
    </a:ext>
  </a:extLst>
</a:theme>
</file>

<file path=ppt/theme/theme3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pen PPT Template NEW" id="{3999C437-3E35-5B49-B047-E65FE5C081E5}" vid="{22105D2C-13A8-384F-A33E-CF1F4B2835FA}"/>
    </a:ext>
  </a:extLst>
</a:theme>
</file>

<file path=ppt/theme/theme4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pen PPT Template NEW" id="{3999C437-3E35-5B49-B047-E65FE5C081E5}" vid="{58EDA344-0C81-5246-810D-567A95BE5C9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8A1FED8E3CE24DB0F2F643962A1BCA" ma:contentTypeVersion="9" ma:contentTypeDescription="Create a new document." ma:contentTypeScope="" ma:versionID="ba487c3fea9bf4a5e51e6cafb7e6729d">
  <xsd:schema xmlns:xsd="http://www.w3.org/2001/XMLSchema" xmlns:xs="http://www.w3.org/2001/XMLSchema" xmlns:p="http://schemas.microsoft.com/office/2006/metadata/properties" xmlns:ns2="54c8d94c-872d-4d03-bd6b-acd471bf3490" xmlns:ns3="ae8ad0a4-bec0-4bed-b09e-e5b21f8b34dd" targetNamespace="http://schemas.microsoft.com/office/2006/metadata/properties" ma:root="true" ma:fieldsID="fb97d3c3195291887c1e49e967290b55" ns2:_="" ns3:_="">
    <xsd:import namespace="54c8d94c-872d-4d03-bd6b-acd471bf3490"/>
    <xsd:import namespace="ae8ad0a4-bec0-4bed-b09e-e5b21f8b3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8d94c-872d-4d03-bd6b-acd471bf3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ad0a4-bec0-4bed-b09e-e5b21f8b34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B8AAB0-2315-4215-9AF6-D8269DCD0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5C9A6F-52C6-4E61-808C-2F85E8F034BB}">
  <ds:schemaRefs>
    <ds:schemaRef ds:uri="ae8ad0a4-bec0-4bed-b09e-e5b21f8b34dd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4c8d94c-872d-4d03-bd6b-acd471bf349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05655D-E905-409D-812F-0A2F45F4F916}">
  <ds:schemaRefs>
    <ds:schemaRef ds:uri="54c8d94c-872d-4d03-bd6b-acd471bf3490"/>
    <ds:schemaRef ds:uri="ae8ad0a4-bec0-4bed-b09e-e5b21f8b34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931</Words>
  <Application>Microsoft Office PowerPoint</Application>
  <PresentationFormat>Widescreen</PresentationFormat>
  <Paragraphs>110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Black</vt:lpstr>
      <vt:lpstr>Calibri</vt:lpstr>
      <vt:lpstr>Courier New</vt:lpstr>
      <vt:lpstr>Helvetica</vt:lpstr>
      <vt:lpstr>Times New Roman</vt:lpstr>
      <vt:lpstr>Wingdings</vt:lpstr>
      <vt:lpstr>1_Custom Design</vt:lpstr>
      <vt:lpstr>2_Custom Design</vt:lpstr>
      <vt:lpstr>Custom Design</vt:lpstr>
      <vt:lpstr>Office Theme</vt:lpstr>
      <vt:lpstr>PowerPoint Presentation</vt:lpstr>
      <vt:lpstr>Family Portal View</vt:lpstr>
      <vt:lpstr>Requesting an Account</vt:lpstr>
      <vt:lpstr>Requesting an Account (continued) </vt:lpstr>
      <vt:lpstr>Requesting an Account (continued) </vt:lpstr>
      <vt:lpstr>Logging in to the Parent Portal</vt:lpstr>
      <vt:lpstr>PowerPoint Presentation</vt:lpstr>
      <vt:lpstr>New Student Registration Widget</vt:lpstr>
      <vt:lpstr>The Start Tab</vt:lpstr>
      <vt:lpstr>The Start Tab (continued)</vt:lpstr>
      <vt:lpstr>The Student Tab</vt:lpstr>
      <vt:lpstr>The Student Tab (continued)</vt:lpstr>
      <vt:lpstr>The Student Tab (continued)</vt:lpstr>
      <vt:lpstr>The School Tab</vt:lpstr>
      <vt:lpstr>The Sponsor/Contacts Tab</vt:lpstr>
      <vt:lpstr>The Sponsor/Contacts Tab (continued)</vt:lpstr>
      <vt:lpstr>The Sponsor/Contacts Tab (continued)</vt:lpstr>
      <vt:lpstr>The Sponsor/Contacts Tab (continued)</vt:lpstr>
      <vt:lpstr>The Language Tab </vt:lpstr>
      <vt:lpstr>The Language Tab (continued) </vt:lpstr>
      <vt:lpstr>The Language Tab (continued) </vt:lpstr>
      <vt:lpstr>The Health Tab  </vt:lpstr>
      <vt:lpstr>The Health Tab (continued) </vt:lpstr>
      <vt:lpstr>The Health Tab (continued) </vt:lpstr>
      <vt:lpstr>The Health Tab (continued) </vt:lpstr>
      <vt:lpstr>The Health Tab (continued) </vt:lpstr>
      <vt:lpstr>The Home-Based Screening Tab</vt:lpstr>
      <vt:lpstr>The Home-Based Screening Tab (continued)</vt:lpstr>
      <vt:lpstr>The Services Tab</vt:lpstr>
      <vt:lpstr>The Services Tab (continued)</vt:lpstr>
      <vt:lpstr>The Consent &amp; Authorizations Tab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Internet &amp; IT Tab</vt:lpstr>
      <vt:lpstr>The Internet &amp; IT Tab (continued)</vt:lpstr>
      <vt:lpstr>The Internet &amp; IT Tab (continued)</vt:lpstr>
      <vt:lpstr>The Internet &amp; IT Tab (continued)</vt:lpstr>
      <vt:lpstr>The Release of Records Tab</vt:lpstr>
      <vt:lpstr>The Release of Records Tab (continued)</vt:lpstr>
      <vt:lpstr>The Documents Tab</vt:lpstr>
      <vt:lpstr>The Documents Tab (continued)</vt:lpstr>
      <vt:lpstr>The Submit Tab</vt:lpstr>
    </vt:vector>
  </TitlesOfParts>
  <Company>Folllett School Solutions,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Gonzalez, Crystal</dc:creator>
  <cp:lastModifiedBy>Myers-Garner, Nickayla M NAF (US)</cp:lastModifiedBy>
  <cp:revision>1</cp:revision>
  <dcterms:created xsi:type="dcterms:W3CDTF">2020-10-01T15:36:32Z</dcterms:created>
  <dcterms:modified xsi:type="dcterms:W3CDTF">2022-07-20T10:05:20Z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0x0101008F8A1FED8E3CE24DB0F2F643962A1BCA</vt:lpwstr>
  </property>
  <property fmtid="{D5CDD505-2E9C-101B-9397-08002B2CF9AE}" pid="3" name="MediaServiceImageTags">
    <vt:lpwstr/>
  </property>
</Properties>
</file>